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13" r:id="rId2"/>
    <p:sldId id="314" r:id="rId3"/>
    <p:sldId id="315" r:id="rId4"/>
    <p:sldId id="316" r:id="rId5"/>
    <p:sldId id="333" r:id="rId6"/>
    <p:sldId id="325" r:id="rId7"/>
    <p:sldId id="317" r:id="rId8"/>
    <p:sldId id="318" r:id="rId9"/>
    <p:sldId id="320" r:id="rId10"/>
    <p:sldId id="321" r:id="rId11"/>
    <p:sldId id="332" r:id="rId12"/>
    <p:sldId id="324" r:id="rId13"/>
    <p:sldId id="327" r:id="rId14"/>
    <p:sldId id="335" r:id="rId15"/>
    <p:sldId id="342" r:id="rId16"/>
    <p:sldId id="330" r:id="rId17"/>
    <p:sldId id="331" r:id="rId18"/>
  </p:sldIdLst>
  <p:sldSz cx="9144000" cy="6858000" type="screen4x3"/>
  <p:notesSz cx="6858000" cy="9144000"/>
  <p:embeddedFontLst>
    <p:embeddedFont>
      <p:font typeface="Sparkasse Lt" panose="020B0500050602020204" pitchFamily="34" charset="0"/>
      <p:regular r:id="rId20"/>
      <p:italic r:id="rId21"/>
    </p:embeddedFont>
    <p:embeddedFont>
      <p:font typeface="Sparkasse Rg" panose="020B0504050602020204" pitchFamily="34" charset="0"/>
      <p:regular r:id="rId22"/>
      <p:bold r:id="rId23"/>
      <p:italic r:id="rId24"/>
      <p:boldItalic r:id="rId25"/>
    </p:embeddedFont>
    <p:embeddedFont>
      <p:font typeface="Sparkasse Head" panose="020B0804050602020204" pitchFamily="34" charset="0"/>
      <p:bold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7466E317-5F87-4C7F-B4DC-E968DF35656D}">
          <p14:sldIdLst>
            <p14:sldId id="313"/>
          </p14:sldIdLst>
        </p14:section>
        <p14:section name="Textcharts" id="{36CD963A-6213-4209-80F7-1C37E0C57CC7}">
          <p14:sldIdLst>
            <p14:sldId id="314"/>
            <p14:sldId id="315"/>
            <p14:sldId id="316"/>
            <p14:sldId id="333"/>
            <p14:sldId id="325"/>
            <p14:sldId id="317"/>
            <p14:sldId id="318"/>
            <p14:sldId id="320"/>
            <p14:sldId id="321"/>
            <p14:sldId id="332"/>
            <p14:sldId id="324"/>
            <p14:sldId id="327"/>
            <p14:sldId id="335"/>
            <p14:sldId id="342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orient="horz" pos="222">
          <p15:clr>
            <a:srgbClr val="A4A3A4"/>
          </p15:clr>
        </p15:guide>
        <p15:guide id="3" orient="horz" pos="2890">
          <p15:clr>
            <a:srgbClr val="A4A3A4"/>
          </p15:clr>
        </p15:guide>
        <p15:guide id="4" orient="horz" pos="1212">
          <p15:clr>
            <a:srgbClr val="A4A3A4"/>
          </p15:clr>
        </p15:guide>
        <p15:guide id="5" orient="horz" pos="678">
          <p15:clr>
            <a:srgbClr val="A4A3A4"/>
          </p15:clr>
        </p15:guide>
        <p15:guide id="6" orient="horz" pos="2550">
          <p15:clr>
            <a:srgbClr val="A4A3A4"/>
          </p15:clr>
        </p15:guide>
        <p15:guide id="7" orient="horz" pos="1620">
          <p15:clr>
            <a:srgbClr val="A4A3A4"/>
          </p15:clr>
        </p15:guide>
        <p15:guide id="8" pos="222">
          <p15:clr>
            <a:srgbClr val="A4A3A4"/>
          </p15:clr>
        </p15:guide>
        <p15:guide id="9" pos="2154">
          <p15:clr>
            <a:srgbClr val="A4A3A4"/>
          </p15:clr>
        </p15:guide>
        <p15:guide id="10" pos="5526">
          <p15:clr>
            <a:srgbClr val="A4A3A4"/>
          </p15:clr>
        </p15:guide>
        <p15:guide id="11" pos="1701">
          <p15:clr>
            <a:srgbClr val="A4A3A4"/>
          </p15:clr>
        </p15:guide>
        <p15:guide id="12" pos="2653">
          <p15:clr>
            <a:srgbClr val="A4A3A4"/>
          </p15:clr>
        </p15:guide>
        <p15:guide id="13" pos="2880">
          <p15:clr>
            <a:srgbClr val="A4A3A4"/>
          </p15:clr>
        </p15:guide>
        <p15:guide id="14" pos="3107">
          <p15:clr>
            <a:srgbClr val="A4A3A4"/>
          </p15:clr>
        </p15:guide>
        <p15:guide id="15" orient="horz" pos="2870">
          <p15:clr>
            <a:srgbClr val="A4A3A4"/>
          </p15:clr>
        </p15:guide>
        <p15:guide id="16" orient="horz" pos="296">
          <p15:clr>
            <a:srgbClr val="A4A3A4"/>
          </p15:clr>
        </p15:guide>
        <p15:guide id="17" orient="horz" pos="3825">
          <p15:clr>
            <a:srgbClr val="A4A3A4"/>
          </p15:clr>
        </p15:guide>
        <p15:guide id="18" orient="horz" pos="1543">
          <p15:clr>
            <a:srgbClr val="A4A3A4"/>
          </p15:clr>
        </p15:guide>
        <p15:guide id="19" orient="horz" pos="2160">
          <p15:clr>
            <a:srgbClr val="A4A3A4"/>
          </p15:clr>
        </p15:guide>
        <p15:guide id="20" pos="223">
          <p15:clr>
            <a:srgbClr val="A4A3A4"/>
          </p15:clr>
        </p15:guide>
        <p15:guide id="21" pos="2151">
          <p15:clr>
            <a:srgbClr val="A4A3A4"/>
          </p15:clr>
        </p15:guide>
        <p15:guide id="22" pos="5536">
          <p15:clr>
            <a:srgbClr val="A4A3A4"/>
          </p15:clr>
        </p15:guide>
        <p15:guide id="23" pos="1704">
          <p15:clr>
            <a:srgbClr val="A4A3A4"/>
          </p15:clr>
        </p15:guide>
        <p15:guide id="24" orient="horz" pos="3821">
          <p15:clr>
            <a:srgbClr val="A4A3A4"/>
          </p15:clr>
        </p15:guide>
        <p15:guide id="25" pos="2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666666"/>
    <a:srgbClr val="999999"/>
    <a:srgbClr val="CCCCCC"/>
    <a:srgbClr val="6F6F6F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1DE725-CC0A-402A-A835-E6BED5DCB571}">
  <a:tblStyle styleId="{EF1DE725-CC0A-402A-A835-E6BED5DCB571}" styleName="SR-Style rot">
    <a:wholeTbl>
      <a:tcTxStyle>
        <a:fontRef idx="minor"/>
        <a:schemeClr val="dk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</a:tcStyle>
    </a:wholeTbl>
    <a:band1H>
      <a:tcStyle>
        <a:tcBdr/>
        <a:fill>
          <a:solidFill>
            <a:srgbClr val="E9E9E9"/>
          </a:solidFill>
        </a:fill>
      </a:tcStyle>
    </a:band1H>
    <a:band2H>
      <a:tcStyle>
        <a:tcBdr/>
        <a:fill>
          <a:solidFill>
            <a:srgbClr val="D9D9D9"/>
          </a:solidFill>
        </a:fill>
      </a:tcStyle>
    </a:band2H>
    <a:firstRow>
      <a:tcTxStyle>
        <a:fontRef idx="major"/>
        <a:schemeClr val="lt1"/>
      </a:tcTxStyle>
      <a:tcStyle>
        <a:tcBdr/>
        <a:fill>
          <a:solidFill>
            <a:srgbClr val="FF0000"/>
          </a:solidFill>
        </a:fill>
      </a:tcStyle>
    </a:firstRow>
  </a:tblStyle>
  <a:tblStyle styleId="{EF1DE725-CC0A-402A-A835-E6BED5DCB572}" styleName="SR-Style grau">
    <a:wholeTbl>
      <a:tcTxStyle>
        <a:fontRef idx="minor"/>
        <a:schemeClr val="dk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</a:tcStyle>
    </a:wholeTbl>
    <a:band1H>
      <a:tcStyle>
        <a:tcBdr/>
        <a:fill>
          <a:solidFill>
            <a:srgbClr val="E9E9E9"/>
          </a:solidFill>
        </a:fill>
      </a:tcStyle>
    </a:band1H>
    <a:band2H>
      <a:tcStyle>
        <a:tcBdr/>
        <a:fill>
          <a:solidFill>
            <a:srgbClr val="D9D9D9"/>
          </a:solidFill>
        </a:fill>
      </a:tcStyle>
    </a:band2H>
    <a:firstCol>
      <a:tcTxStyle>
        <a:fontRef idx="major"/>
        <a:schemeClr val="lt1"/>
      </a:tcTxStyle>
      <a:tcStyle>
        <a:tcBdr/>
        <a:fill>
          <a:solidFill>
            <a:srgbClr val="666666"/>
          </a:solidFill>
        </a:fill>
      </a:tcStyle>
    </a:firstCol>
    <a:firstRow>
      <a:tcTxStyle>
        <a:fontRef idx="major"/>
        <a:schemeClr val="lt1"/>
      </a:tcTxStyle>
      <a:tcStyle>
        <a:tcBdr/>
        <a:fill>
          <a:solidFill>
            <a:srgbClr val="66666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2" autoAdjust="0"/>
    <p:restoredTop sz="94632" autoAdjust="0"/>
  </p:normalViewPr>
  <p:slideViewPr>
    <p:cSldViewPr snapToGrid="0" showGuides="1">
      <p:cViewPr varScale="1">
        <p:scale>
          <a:sx n="115" d="100"/>
          <a:sy n="115" d="100"/>
        </p:scale>
        <p:origin x="1362" y="252"/>
      </p:cViewPr>
      <p:guideLst>
        <p:guide orient="horz" pos="1847"/>
        <p:guide orient="horz" pos="222"/>
        <p:guide orient="horz" pos="2890"/>
        <p:guide orient="horz" pos="1212"/>
        <p:guide orient="horz" pos="678"/>
        <p:guide orient="horz" pos="2550"/>
        <p:guide orient="horz" pos="1620"/>
        <p:guide pos="222"/>
        <p:guide pos="2154"/>
        <p:guide pos="5526"/>
        <p:guide pos="1701"/>
        <p:guide pos="2653"/>
        <p:guide pos="2880"/>
        <p:guide pos="3107"/>
        <p:guide orient="horz" pos="2870"/>
        <p:guide orient="horz" pos="296"/>
        <p:guide orient="horz" pos="3825"/>
        <p:guide orient="horz" pos="1543"/>
        <p:guide orient="horz" pos="2160"/>
        <p:guide pos="223"/>
        <p:guide pos="2151"/>
        <p:guide pos="5536"/>
        <p:guide pos="1704"/>
        <p:guide orient="horz" pos="3821"/>
        <p:guide pos="221"/>
      </p:guideLst>
    </p:cSldViewPr>
  </p:slideViewPr>
  <p:outlineViewPr>
    <p:cViewPr>
      <p:scale>
        <a:sx n="33" d="100"/>
        <a:sy n="33" d="100"/>
      </p:scale>
      <p:origin x="0" y="12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parkasse Rg" panose="020B05040506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parkasse Rg" panose="020B0504050602020204" pitchFamily="34" charset="0"/>
              </a:defRPr>
            </a:lvl1pPr>
          </a:lstStyle>
          <a:p>
            <a:fld id="{E09611D4-C131-4628-9934-3DE180FE56AF}" type="datetimeFigureOut">
              <a:rPr lang="de-DE" smtClean="0"/>
              <a:pPr/>
              <a:t>16.09.2020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parkasse Rg" panose="020B05040506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parkasse Rg" panose="020B0504050602020204" pitchFamily="34" charset="0"/>
              </a:defRPr>
            </a:lvl1pPr>
          </a:lstStyle>
          <a:p>
            <a:fld id="{290E8D46-4090-4F35-8763-997EDC31FB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50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2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352425" y="469900"/>
            <a:ext cx="3852000" cy="1972800"/>
          </a:xfrm>
        </p:spPr>
        <p:txBody>
          <a:bodyPr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52425" y="3218400"/>
            <a:ext cx="3852000" cy="1188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18904" y="6308647"/>
            <a:ext cx="1365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01" y="2615978"/>
            <a:ext cx="2519999" cy="17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143999" cy="68580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</p:spTree>
    <p:extLst>
      <p:ext uri="{BB962C8B-B14F-4D97-AF65-F5344CB8AC3E}">
        <p14:creationId xmlns:p14="http://schemas.microsoft.com/office/powerpoint/2010/main" val="291248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6883"/>
            <a:ext cx="9144000" cy="3431116"/>
          </a:xfrm>
          <a:solidFill>
            <a:srgbClr val="D9D9D9"/>
          </a:solidFill>
        </p:spPr>
        <p:txBody>
          <a:bodyPr anchor="ctr" anchorCtr="1"/>
          <a:lstStyle>
            <a:lvl1pPr algn="ctr">
              <a:defRPr sz="900">
                <a:solidFill>
                  <a:srgbClr val="D9D9D9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0"/>
            <a:ext cx="305911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385" y="465609"/>
            <a:ext cx="5370105" cy="295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7999"/>
            <a:ext cx="2347200" cy="9792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40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411384" y="3837136"/>
            <a:ext cx="5372254" cy="22272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061658" y="-1"/>
            <a:ext cx="6075363" cy="3422400"/>
          </a:xfrm>
          <a:solidFill>
            <a:srgbClr val="D9D9D9"/>
          </a:solidFill>
        </p:spPr>
        <p:txBody>
          <a:bodyPr anchor="ctr" anchorCtr="1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7999"/>
            <a:ext cx="2347200" cy="9792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8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2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32641" y="465104"/>
            <a:ext cx="3839885" cy="508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kern="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</a:defRPr>
            </a:lvl2pPr>
            <a:lvl3pPr>
              <a:defRPr lang="de-DE" sz="1800" kern="1200" dirty="0" smtClean="0">
                <a:solidFill>
                  <a:schemeClr val="tx1"/>
                </a:solidFill>
              </a:defRPr>
            </a:lvl3pPr>
            <a:lvl4pPr>
              <a:defRPr lang="de-DE" sz="1800" kern="1200" dirty="0" smtClean="0">
                <a:solidFill>
                  <a:schemeClr val="tx1"/>
                </a:solidFill>
              </a:defRPr>
            </a:lvl4pPr>
            <a:lvl5pPr>
              <a:defRPr lang="de-DE" sz="1800" kern="120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dirty="0"/>
              <a:t>Bitte Titel eingeben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3859257" cy="510803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932364" y="1435100"/>
            <a:ext cx="3851275" cy="4627200"/>
          </a:xfrm>
        </p:spPr>
        <p:txBody>
          <a:bodyPr anchor="t" anchorCtr="0"/>
          <a:lstStyle>
            <a:lvl1pPr marL="182563" indent="-182563"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358775" indent="-176213">
              <a:defRPr>
                <a:solidFill>
                  <a:schemeClr val="tx2"/>
                </a:solidFill>
              </a:defRPr>
            </a:lvl2pPr>
            <a:lvl3pPr marL="541338" indent="-182563">
              <a:defRPr>
                <a:solidFill>
                  <a:schemeClr val="tx2"/>
                </a:solidFill>
              </a:defRPr>
            </a:lvl3pPr>
            <a:lvl4pPr marL="717550" indent="-176213">
              <a:tabLst/>
              <a:defRPr>
                <a:solidFill>
                  <a:schemeClr val="tx2"/>
                </a:solidFill>
              </a:defRPr>
            </a:lvl4pPr>
            <a:lvl5pPr marL="900113" indent="-182563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52382" y="1435100"/>
            <a:ext cx="3857625" cy="4627200"/>
          </a:xfrm>
        </p:spPr>
        <p:txBody>
          <a:bodyPr anchor="t" anchorCtr="0"/>
          <a:lstStyle>
            <a:lvl1pPr marL="182563" indent="-182563">
              <a:buClrTx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358775" indent="-176213">
              <a:buClrTx/>
              <a:defRPr>
                <a:solidFill>
                  <a:schemeClr val="bg1"/>
                </a:solidFill>
              </a:defRPr>
            </a:lvl2pPr>
            <a:lvl3pPr marL="541338" indent="-182563">
              <a:buClrTx/>
              <a:defRPr>
                <a:solidFill>
                  <a:schemeClr val="bg1"/>
                </a:solidFill>
              </a:defRPr>
            </a:lvl3pPr>
            <a:lvl4pPr marL="717550" indent="-176213">
              <a:buClrTx/>
              <a:defRPr>
                <a:solidFill>
                  <a:schemeClr val="bg1"/>
                </a:solidFill>
              </a:defRPr>
            </a:lvl4pPr>
            <a:lvl5pPr marL="900113" indent="-182563"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5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41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defRPr sz="4000" baseline="0">
                <a:solidFill>
                  <a:srgbClr val="FFFFFF"/>
                </a:solidFill>
                <a:latin typeface="+mj-lt"/>
              </a:defRPr>
            </a:lvl1pPr>
            <a:lvl2pPr marL="895350" indent="-534988">
              <a:defRPr>
                <a:solidFill>
                  <a:srgbClr val="FFFFFF"/>
                </a:solidFill>
              </a:defRPr>
            </a:lvl2pPr>
            <a:lvl3pPr marL="1431925" indent="-539750">
              <a:defRPr>
                <a:solidFill>
                  <a:srgbClr val="FFFFFF"/>
                </a:solidFill>
              </a:defRPr>
            </a:lvl3pPr>
            <a:lvl4pPr marL="2152650" indent="-719138">
              <a:defRPr>
                <a:solidFill>
                  <a:srgbClr val="FFFFFF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571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30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1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defRPr sz="4000">
                <a:solidFill>
                  <a:schemeClr val="bg1"/>
                </a:solidFill>
                <a:latin typeface="+mj-lt"/>
              </a:defRPr>
            </a:lvl1pPr>
            <a:lvl2pPr marL="895350" indent="-534988">
              <a:defRPr>
                <a:solidFill>
                  <a:srgbClr val="FFFFFF"/>
                </a:solidFill>
              </a:defRPr>
            </a:lvl2pPr>
            <a:lvl3pPr marL="1431925" indent="-539750">
              <a:defRPr>
                <a:solidFill>
                  <a:srgbClr val="FFFFFF"/>
                </a:solidFill>
              </a:defRPr>
            </a:lvl3pPr>
            <a:lvl4pPr marL="2152650" indent="-719138">
              <a:defRPr>
                <a:solidFill>
                  <a:srgbClr val="FFFFFF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571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18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1.1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79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/>
                </a:solidFill>
                <a:latin typeface="+mj-lt"/>
              </a:defRPr>
            </a:lvl1pPr>
            <a:lvl2pPr marL="896938" indent="-538163">
              <a:buNone/>
              <a:defRPr>
                <a:solidFill>
                  <a:schemeClr val="bg1"/>
                </a:solidFill>
              </a:defRPr>
            </a:lvl2pPr>
            <a:lvl3pPr marL="1614488" indent="-717550">
              <a:buNone/>
              <a:defRPr>
                <a:solidFill>
                  <a:schemeClr val="bg1"/>
                </a:solidFill>
              </a:defRPr>
            </a:lvl3pPr>
            <a:lvl4pPr marL="2420938" indent="-808038">
              <a:buNone/>
              <a:defRPr>
                <a:solidFill>
                  <a:schemeClr val="bg1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571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12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1.1.1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27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144001" cy="68580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2425" y="469901"/>
            <a:ext cx="8431213" cy="1987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</p:spTree>
    <p:extLst>
      <p:ext uri="{BB962C8B-B14F-4D97-AF65-F5344CB8AC3E}">
        <p14:creationId xmlns:p14="http://schemas.microsoft.com/office/powerpoint/2010/main" val="294637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52800" y="1429293"/>
            <a:ext cx="8435600" cy="4636800"/>
          </a:xfrm>
        </p:spPr>
        <p:txBody>
          <a:bodyPr anchor="t" anchorCtr="0"/>
          <a:lstStyle>
            <a:lvl1pPr>
              <a:defRPr sz="4000" b="0" baseline="0">
                <a:solidFill>
                  <a:schemeClr val="bg1"/>
                </a:solidFill>
                <a:latin typeface="+mj-lt"/>
              </a:defRPr>
            </a:lvl1pPr>
            <a:lvl2pPr marL="358775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2pPr>
            <a:lvl3pPr marL="717550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3pPr>
            <a:lvl4pPr marL="1074738" indent="-357188">
              <a:buClrTx/>
              <a:defRPr sz="4000" b="0">
                <a:solidFill>
                  <a:schemeClr val="bg1"/>
                </a:solidFill>
                <a:latin typeface="+mj-lt"/>
              </a:defRPr>
            </a:lvl4pPr>
            <a:lvl5pPr marL="1433513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2.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46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52800" y="1429293"/>
            <a:ext cx="8435600" cy="4636800"/>
          </a:xfrm>
        </p:spPr>
        <p:txBody>
          <a:bodyPr anchor="t" anchorCtr="0"/>
          <a:lstStyle>
            <a:lvl1pPr>
              <a:defRPr sz="4000" b="0" baseline="0">
                <a:solidFill>
                  <a:schemeClr val="tx2"/>
                </a:solidFill>
                <a:latin typeface="+mj-lt"/>
              </a:defRPr>
            </a:lvl1pPr>
            <a:lvl2pPr marL="358775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2pPr>
            <a:lvl3pPr marL="717550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3pPr>
            <a:lvl4pPr marL="1074738" indent="-357188">
              <a:buClrTx/>
              <a:defRPr sz="4000" b="0">
                <a:solidFill>
                  <a:schemeClr val="tx2"/>
                </a:solidFill>
                <a:latin typeface="+mj-lt"/>
              </a:defRPr>
            </a:lvl4pPr>
            <a:lvl5pPr marL="1433513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2.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99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Pikt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32000" y="241300"/>
            <a:ext cx="3851638" cy="2948517"/>
          </a:xfrm>
        </p:spPr>
        <p:txBody>
          <a:bodyPr anchor="ctr" anchorCtr="0"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5887522" y="3706760"/>
            <a:ext cx="1940959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Piktogramm hier platzieren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5" y="3669027"/>
            <a:ext cx="3852000" cy="1188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1315522" y="250500"/>
            <a:ext cx="1940959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2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676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raulichkeit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043" y="466684"/>
            <a:ext cx="5370105" cy="559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8000"/>
            <a:ext cx="2347200" cy="36144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3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32001" y="469900"/>
            <a:ext cx="3840525" cy="197280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66467"/>
          </a:xfrm>
          <a:solidFill>
            <a:srgbClr val="D9D9D9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00" y="2638799"/>
            <a:ext cx="3852000" cy="792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7522" y="3706760"/>
            <a:ext cx="1940959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</p:spTree>
    <p:extLst>
      <p:ext uri="{BB962C8B-B14F-4D97-AF65-F5344CB8AC3E}">
        <p14:creationId xmlns:p14="http://schemas.microsoft.com/office/powerpoint/2010/main" val="275707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2426" y="3951586"/>
            <a:ext cx="3840525" cy="882881"/>
          </a:xfrm>
        </p:spPr>
        <p:txBody>
          <a:bodyPr anchor="t" anchorCtr="0">
            <a:noAutofit/>
          </a:bodyPr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3428999"/>
          </a:xfrm>
          <a:solidFill>
            <a:srgbClr val="D9D9D9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5" y="5295403"/>
            <a:ext cx="3852000" cy="77043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Bitte Untertitel eingeben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7522" y="3706760"/>
            <a:ext cx="1940959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48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5597236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385" y="465609"/>
            <a:ext cx="5370105" cy="5596800"/>
          </a:xfrm>
        </p:spPr>
        <p:txBody>
          <a:bodyPr anchor="ctr" anchorCtr="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182563" indent="-182563">
              <a:defRPr>
                <a:solidFill>
                  <a:schemeClr val="accent2"/>
                </a:solidFill>
              </a:defRPr>
            </a:lvl2pPr>
            <a:lvl3pPr marL="358775" indent="-176213">
              <a:defRPr>
                <a:solidFill>
                  <a:schemeClr val="accent2"/>
                </a:solidFill>
              </a:defRPr>
            </a:lvl3pPr>
            <a:lvl4pPr marL="541338" indent="-182563">
              <a:defRPr>
                <a:solidFill>
                  <a:schemeClr val="accent2"/>
                </a:solidFill>
              </a:defRPr>
            </a:lvl4pPr>
            <a:lvl5pPr marL="717550" indent="-17621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zweiter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2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59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5597236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385" y="465609"/>
            <a:ext cx="5370105" cy="5596800"/>
          </a:xfrm>
        </p:spPr>
        <p:txBody>
          <a:bodyPr anchor="ctr" anchorCtr="0"/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1pPr>
            <a:lvl2pPr marL="457200" indent="-457200">
              <a:spcAft>
                <a:spcPts val="600"/>
              </a:spcAft>
              <a:buFont typeface="+mj-lt"/>
              <a:buAutoNum type="arabicPeriod"/>
              <a:defRPr sz="2000">
                <a:solidFill>
                  <a:schemeClr val="accent2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3pPr>
            <a:lvl4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4pPr>
            <a:lvl5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9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20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44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043" y="466684"/>
            <a:ext cx="5370105" cy="559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939" y="2448747"/>
            <a:ext cx="2347200" cy="3613997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14"/>
          </p:nvPr>
        </p:nvSpPr>
        <p:spPr>
          <a:xfrm>
            <a:off x="3411512" y="6568017"/>
            <a:ext cx="810000" cy="1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15"/>
          </p:nvPr>
        </p:nvSpPr>
        <p:spPr>
          <a:xfrm>
            <a:off x="4559766" y="6568017"/>
            <a:ext cx="3646800" cy="1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18" name="Foliennummernplatzhalter 12"/>
          <p:cNvSpPr>
            <a:spLocks noGrp="1"/>
          </p:cNvSpPr>
          <p:nvPr>
            <p:ph type="sldNum" sz="quarter" idx="16"/>
          </p:nvPr>
        </p:nvSpPr>
        <p:spPr>
          <a:xfrm>
            <a:off x="8361512" y="6568016"/>
            <a:ext cx="421200" cy="144000"/>
          </a:xfrm>
        </p:spPr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2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385" y="465609"/>
            <a:ext cx="5370105" cy="295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52426" y="3598416"/>
            <a:ext cx="8427600" cy="24672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tabLst/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8040"/>
            <a:ext cx="2347200" cy="9792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8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71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3061659" y="0"/>
            <a:ext cx="6082341" cy="68580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8000"/>
            <a:ext cx="2347200" cy="36144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Bergkamen-Bönen</a:t>
              </a:r>
              <a:endParaRPr kumimoji="0" lang="de-DE" altLang="de-DE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arkasse Rg"/>
                <a:cs typeface="Sparkasse Rg"/>
              </a:endParaRP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2382" y="467097"/>
            <a:ext cx="2347957" cy="55972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Bitte Titel eingeben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11512" y="470052"/>
            <a:ext cx="5371200" cy="5594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11512" y="6568017"/>
            <a:ext cx="81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59766" y="6568017"/>
            <a:ext cx="36468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61512" y="6568016"/>
            <a:ext cx="421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45737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2703648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407889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8781576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354013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705100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3414713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8788400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-108000" y="6014152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 rot="5400000">
            <a:off x="-108000" y="3370862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 rot="5400000">
            <a:off x="-108000" y="2389803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 rot="5400000">
            <a:off x="-108000" y="412725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 rot="5400000">
            <a:off x="9252000" y="6014152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 rot="5400000">
            <a:off x="9252000" y="3375000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 rot="5400000">
            <a:off x="9252000" y="2403451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>
            <a:off x="9252000" y="412725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4" r:id="rId4"/>
    <p:sldLayoutId id="2147483650" r:id="rId5"/>
    <p:sldLayoutId id="2147483655" r:id="rId6"/>
    <p:sldLayoutId id="2147483656" r:id="rId7"/>
    <p:sldLayoutId id="2147483657" r:id="rId8"/>
    <p:sldLayoutId id="2147483658" r:id="rId9"/>
    <p:sldLayoutId id="2147483682" r:id="rId10"/>
    <p:sldLayoutId id="2147483659" r:id="rId11"/>
    <p:sldLayoutId id="2147483661" r:id="rId12"/>
    <p:sldLayoutId id="2147483662" r:id="rId13"/>
    <p:sldLayoutId id="2147483663" r:id="rId14"/>
    <p:sldLayoutId id="2147483675" r:id="rId15"/>
    <p:sldLayoutId id="2147483676" r:id="rId16"/>
    <p:sldLayoutId id="2147483666" r:id="rId17"/>
    <p:sldLayoutId id="2147483667" r:id="rId18"/>
    <p:sldLayoutId id="2147483668" r:id="rId19"/>
    <p:sldLayoutId id="2147483681" r:id="rId20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tabLst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538163" indent="-176213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17550" indent="-174625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planspiel-boerse.d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planspiel-boerse.de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Basisinformationen für Schüler</a:t>
            </a:r>
          </a:p>
          <a:p>
            <a:r>
              <a:rPr lang="de-DE" dirty="0"/>
              <a:t>Stand: </a:t>
            </a:r>
            <a:r>
              <a:rPr lang="de-DE" dirty="0" smtClean="0"/>
              <a:t>Juli 2020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00" y="4187326"/>
            <a:ext cx="2519999" cy="1718420"/>
          </a:xfrm>
          <a:prstGeom prst="rect">
            <a:avLst/>
          </a:prstGeom>
        </p:spPr>
      </p:pic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082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wichtige Infos?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3153399" y="3837136"/>
            <a:ext cx="5776956" cy="1743268"/>
          </a:xfrm>
        </p:spPr>
        <p:txBody>
          <a:bodyPr/>
          <a:lstStyle/>
          <a:p>
            <a:r>
              <a:rPr lang="de-DE" dirty="0"/>
              <a:t>„Nachhaltige“ Wertpapiere sind in der Liste gekennzeichnet.</a:t>
            </a:r>
          </a:p>
          <a:p>
            <a:r>
              <a:rPr lang="de-DE" dirty="0"/>
              <a:t>Links zu den Nachhaltigkeitsreports der Unternehmen</a:t>
            </a:r>
          </a:p>
          <a:p>
            <a:r>
              <a:rPr lang="de-DE" dirty="0" smtClean="0"/>
              <a:t>Themenspecials</a:t>
            </a:r>
            <a:endParaRPr lang="de-DE" dirty="0"/>
          </a:p>
          <a:p>
            <a:r>
              <a:rPr lang="de-DE" dirty="0"/>
              <a:t>Auch auf Facebook interessante News und Links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©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Nachhaltigkeit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33" y="917321"/>
            <a:ext cx="1742558" cy="16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1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Planspiel-</a:t>
            </a:r>
            <a:br>
              <a:rPr lang="de-DE" dirty="0"/>
            </a:br>
            <a:r>
              <a:rPr lang="de-DE" dirty="0"/>
              <a:t>Börse-App …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32100" y="1459321"/>
            <a:ext cx="2347200" cy="3613997"/>
          </a:xfrm>
        </p:spPr>
        <p:txBody>
          <a:bodyPr/>
          <a:lstStyle/>
          <a:p>
            <a:r>
              <a:rPr lang="de-DE" dirty="0"/>
              <a:t>… bietet: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direkten </a:t>
            </a:r>
            <a:r>
              <a:rPr lang="de-DE" dirty="0"/>
              <a:t>Zugriff auf das Depot inkl. Speicherung der persönlichen Benutzerkennung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Gewinn-Verlust-Warnungen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Spielnachrichten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Informations- und Wissensbereich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Ansicht der Ranglisten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© 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8071584" y="5045217"/>
            <a:ext cx="615895" cy="1069127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Sparkasse Rg"/>
            </a:endParaRPr>
          </a:p>
        </p:txBody>
      </p:sp>
      <p:sp>
        <p:nvSpPr>
          <p:cNvPr id="11" name="Rechteck 10"/>
          <p:cNvSpPr>
            <a:spLocks noChangeAspect="1"/>
          </p:cNvSpPr>
          <p:nvPr/>
        </p:nvSpPr>
        <p:spPr>
          <a:xfrm>
            <a:off x="3260203" y="531604"/>
            <a:ext cx="3154421" cy="1641215"/>
          </a:xfrm>
          <a:prstGeom prst="rect">
            <a:avLst/>
          </a:prstGeom>
          <a:solidFill>
            <a:srgbClr val="E9E9E9"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FFFFFF"/>
                </a:solidFill>
                <a:latin typeface="Sparkasse Rg"/>
              </a:rPr>
              <a:t/>
            </a:r>
            <a:br>
              <a:rPr lang="de-DE" kern="0" dirty="0">
                <a:solidFill>
                  <a:srgbClr val="FFFFFF"/>
                </a:solidFill>
                <a:latin typeface="Sparkasse Rg"/>
              </a:rPr>
            </a:br>
            <a:r>
              <a:rPr lang="de-DE" kern="0" dirty="0">
                <a:solidFill>
                  <a:srgbClr val="FFFFFF"/>
                </a:solidFill>
                <a:latin typeface="Sparkasse Rg"/>
              </a:rPr>
              <a:t/>
            </a:r>
            <a:br>
              <a:rPr lang="de-DE" kern="0" dirty="0">
                <a:solidFill>
                  <a:srgbClr val="FFFFFF"/>
                </a:solidFill>
                <a:latin typeface="Sparkasse Rg"/>
              </a:rPr>
            </a:br>
            <a:r>
              <a:rPr lang="de-DE" kern="0" dirty="0">
                <a:solidFill>
                  <a:srgbClr val="FFFFFF"/>
                </a:solidFill>
                <a:latin typeface="Sparkasse Rg"/>
              </a:rPr>
              <a:t/>
            </a:r>
            <a:br>
              <a:rPr lang="de-DE" kern="0" dirty="0">
                <a:solidFill>
                  <a:srgbClr val="FFFFFF"/>
                </a:solidFill>
                <a:latin typeface="Sparkasse Rg"/>
              </a:rPr>
            </a:br>
            <a:r>
              <a:rPr lang="de-DE" kern="0" dirty="0">
                <a:solidFill>
                  <a:srgbClr val="FFFFFF"/>
                </a:solidFill>
                <a:latin typeface="Sparkasse Rg"/>
              </a:rPr>
              <a:t/>
            </a:r>
            <a:br>
              <a:rPr lang="de-DE" kern="0" dirty="0">
                <a:solidFill>
                  <a:srgbClr val="FFFFFF"/>
                </a:solidFill>
                <a:latin typeface="Sparkasse Rg"/>
              </a:rPr>
            </a:br>
            <a:r>
              <a:rPr lang="de-DE" kern="0" dirty="0">
                <a:solidFill>
                  <a:srgbClr val="FFFFFF"/>
                </a:solidFill>
                <a:latin typeface="Sparkasse Rg"/>
              </a:rPr>
              <a:t/>
            </a:r>
            <a:br>
              <a:rPr lang="de-DE" kern="0" dirty="0">
                <a:solidFill>
                  <a:srgbClr val="FFFFFF"/>
                </a:solidFill>
                <a:latin typeface="Sparkasse Rg"/>
              </a:rPr>
            </a:br>
            <a:r>
              <a:rPr lang="de-DE" kern="0" dirty="0">
                <a:solidFill>
                  <a:srgbClr val="FFFFFF"/>
                </a:solidFill>
                <a:latin typeface="Sparkasse Rg"/>
              </a:rPr>
              <a:t/>
            </a:r>
            <a:br>
              <a:rPr lang="de-DE" kern="0" dirty="0">
                <a:solidFill>
                  <a:srgbClr val="FFFFFF"/>
                </a:solidFill>
                <a:latin typeface="Sparkasse Rg"/>
              </a:rPr>
            </a:br>
            <a:r>
              <a:rPr lang="de-DE" kern="0" dirty="0">
                <a:solidFill>
                  <a:srgbClr val="FFFFFF"/>
                </a:solidFill>
                <a:latin typeface="Sparkasse Rg"/>
              </a:rPr>
              <a:t/>
            </a:r>
            <a:br>
              <a:rPr lang="de-DE" kern="0" dirty="0">
                <a:solidFill>
                  <a:srgbClr val="FFFFFF"/>
                </a:solidFill>
                <a:latin typeface="Sparkasse Rg"/>
              </a:rPr>
            </a:br>
            <a:endParaRPr lang="de-DE" kern="0" dirty="0">
              <a:solidFill>
                <a:srgbClr val="FFFFFF"/>
              </a:solidFill>
              <a:latin typeface="Sparkasse Rg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84070" y="531604"/>
            <a:ext cx="1120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kern="0" dirty="0">
                <a:solidFill>
                  <a:schemeClr val="accent2"/>
                </a:solidFill>
              </a:rPr>
              <a:t>1. </a:t>
            </a:r>
            <a:br>
              <a:rPr lang="de-DE" sz="1200" kern="0" dirty="0">
                <a:solidFill>
                  <a:schemeClr val="accent2"/>
                </a:solidFill>
              </a:rPr>
            </a:br>
            <a:r>
              <a:rPr lang="de-DE" sz="1200" kern="0" dirty="0">
                <a:solidFill>
                  <a:schemeClr val="accent2"/>
                </a:solidFill>
              </a:rPr>
              <a:t>PB-App suchen und installieren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44358" y="2125776"/>
            <a:ext cx="218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kern="0" dirty="0">
                <a:solidFill>
                  <a:schemeClr val="accent2"/>
                </a:solidFill>
              </a:rPr>
              <a:t>2. </a:t>
            </a:r>
            <a:br>
              <a:rPr lang="de-DE" sz="1200" kern="0" dirty="0">
                <a:solidFill>
                  <a:schemeClr val="accent2"/>
                </a:solidFill>
              </a:rPr>
            </a:br>
            <a:r>
              <a:rPr lang="de-DE" sz="1200" kern="0" dirty="0">
                <a:solidFill>
                  <a:schemeClr val="accent2"/>
                </a:solidFill>
              </a:rPr>
              <a:t>App </a:t>
            </a:r>
            <a:r>
              <a:rPr lang="de-DE" sz="1200" kern="0" dirty="0" smtClean="0">
                <a:solidFill>
                  <a:schemeClr val="accent2"/>
                </a:solidFill>
              </a:rPr>
              <a:t>öffnen:  Registrierung auch via App möglich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88894" y="3536659"/>
            <a:ext cx="36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kern="0" dirty="0">
                <a:solidFill>
                  <a:schemeClr val="accent2"/>
                </a:solidFill>
              </a:rPr>
              <a:t>3. </a:t>
            </a:r>
            <a:br>
              <a:rPr lang="de-DE" sz="1200" kern="0" dirty="0">
                <a:solidFill>
                  <a:schemeClr val="accent2"/>
                </a:solidFill>
              </a:rPr>
            </a:br>
            <a:r>
              <a:rPr lang="de-DE" sz="1200" kern="0" dirty="0">
                <a:solidFill>
                  <a:schemeClr val="accent2"/>
                </a:solidFill>
              </a:rPr>
              <a:t>P</a:t>
            </a:r>
            <a:r>
              <a:rPr lang="de-DE" sz="1200" kern="0" dirty="0" smtClean="0">
                <a:solidFill>
                  <a:schemeClr val="accent2"/>
                </a:solidFill>
              </a:rPr>
              <a:t>ersönliche Benutzerkennung kann beim ersten Zugriff auf den passwortgeschützten Bereich in der App gespeichert werden.</a:t>
            </a:r>
            <a:endParaRPr lang="de-DE" sz="1200" kern="0" dirty="0">
              <a:solidFill>
                <a:schemeClr val="accent2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6511577" y="997497"/>
            <a:ext cx="1429963" cy="9236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5580404" y="5384204"/>
            <a:ext cx="2243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 kern="0" dirty="0">
                <a:solidFill>
                  <a:schemeClr val="accent2"/>
                </a:solidFill>
              </a:rPr>
              <a:t>4. </a:t>
            </a:r>
            <a:br>
              <a:rPr lang="de-DE" sz="1200" kern="0" dirty="0">
                <a:solidFill>
                  <a:schemeClr val="accent2"/>
                </a:solidFill>
              </a:rPr>
            </a:br>
            <a:r>
              <a:rPr lang="de-DE" sz="1200" kern="0" dirty="0">
                <a:solidFill>
                  <a:schemeClr val="accent2"/>
                </a:solidFill>
              </a:rPr>
              <a:t>Zugriff auf </a:t>
            </a:r>
            <a:r>
              <a:rPr lang="de-DE" sz="1200" kern="0" dirty="0" smtClean="0">
                <a:solidFill>
                  <a:schemeClr val="accent2"/>
                </a:solidFill>
              </a:rPr>
              <a:t>den Depot- und Informationsbereich erfolgt ohne weitere Eingaben</a:t>
            </a:r>
            <a:endParaRPr lang="de-DE" sz="1200" kern="0" dirty="0">
              <a:solidFill>
                <a:schemeClr val="accent2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951178" y="3104943"/>
            <a:ext cx="2925866" cy="44659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headEnd type="triangle" w="med" len="med"/>
            <a:tailEnd type="none" w="med" len="med"/>
          </a:ln>
          <a:effectLst/>
        </p:spPr>
      </p:cxnSp>
      <p:pic>
        <p:nvPicPr>
          <p:cNvPr id="19" name="Grafi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79" y="1653894"/>
            <a:ext cx="1285875" cy="381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78" y="1662606"/>
            <a:ext cx="1285875" cy="3810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390779" y="646189"/>
            <a:ext cx="14632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App-Stores: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4953204" y="4604902"/>
            <a:ext cx="2870491" cy="42648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headEnd type="triangle" w="med" len="med"/>
            <a:tailEnd type="none" w="med" len="med"/>
          </a:ln>
          <a:effectLst/>
        </p:spPr>
      </p:cxnSp>
      <p:grpSp>
        <p:nvGrpSpPr>
          <p:cNvPr id="23" name="Gruppieren 22"/>
          <p:cNvGrpSpPr/>
          <p:nvPr/>
        </p:nvGrpSpPr>
        <p:grpSpPr>
          <a:xfrm>
            <a:off x="8051517" y="1857953"/>
            <a:ext cx="659044" cy="1431707"/>
            <a:chOff x="8051517" y="1857953"/>
            <a:chExt cx="659044" cy="1431707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8051517" y="1857953"/>
              <a:ext cx="659044" cy="1431707"/>
              <a:chOff x="4067944" y="1865527"/>
              <a:chExt cx="1242865" cy="2700000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865527"/>
                <a:ext cx="1242865" cy="27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hteck 26"/>
              <p:cNvSpPr/>
              <p:nvPr/>
            </p:nvSpPr>
            <p:spPr>
              <a:xfrm>
                <a:off x="4111489" y="2204864"/>
                <a:ext cx="1161492" cy="2016224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kern="0">
                  <a:solidFill>
                    <a:srgbClr val="FFFFFF"/>
                  </a:solidFill>
                  <a:latin typeface="Sparkasse Rg"/>
                </a:endParaRPr>
              </a:p>
            </p:txBody>
          </p:sp>
        </p:grp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293" y="2033666"/>
              <a:ext cx="612000" cy="1088000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494" y="4865280"/>
            <a:ext cx="659044" cy="14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uppieren 42"/>
          <p:cNvGrpSpPr/>
          <p:nvPr/>
        </p:nvGrpSpPr>
        <p:grpSpPr>
          <a:xfrm>
            <a:off x="3713401" y="3297497"/>
            <a:ext cx="659044" cy="1431707"/>
            <a:chOff x="3713401" y="3297497"/>
            <a:chExt cx="659044" cy="1431707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3713401" y="3297497"/>
              <a:ext cx="659044" cy="1431707"/>
              <a:chOff x="4067944" y="1865527"/>
              <a:chExt cx="1242865" cy="2700000"/>
            </a:xfrm>
          </p:grpSpPr>
          <p:pic>
            <p:nvPicPr>
              <p:cNvPr id="34" name="Grafik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865527"/>
                <a:ext cx="1242865" cy="27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echteck 34"/>
              <p:cNvSpPr/>
              <p:nvPr/>
            </p:nvSpPr>
            <p:spPr>
              <a:xfrm>
                <a:off x="4111489" y="2204864"/>
                <a:ext cx="1161492" cy="2016224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kern="0">
                  <a:solidFill>
                    <a:srgbClr val="FFFFFF"/>
                  </a:solidFill>
                  <a:latin typeface="Sparkasse Rg"/>
                </a:endParaRPr>
              </a:p>
            </p:txBody>
          </p:sp>
        </p:grp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056" y="3384202"/>
              <a:ext cx="612000" cy="1240319"/>
            </a:xfrm>
            <a:prstGeom prst="rect">
              <a:avLst/>
            </a:prstGeom>
          </p:spPr>
        </p:pic>
      </p:grpSp>
      <p:pic>
        <p:nvPicPr>
          <p:cNvPr id="44" name="Grafik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58" y="4957370"/>
            <a:ext cx="612000" cy="12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gibt es zu gewinnen?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Die ersten drei Siegerteams in der Depotgesamtwertung und in der Nachhaltigkeitsbewertung gewinnen eine </a:t>
            </a:r>
            <a:br>
              <a:rPr lang="de-DE" dirty="0"/>
            </a:br>
            <a:r>
              <a:rPr lang="de-DE" dirty="0"/>
              <a:t>3-tägige Reise nach </a:t>
            </a:r>
            <a:r>
              <a:rPr lang="de-DE" dirty="0" smtClean="0"/>
              <a:t>Frankfurt a. M., </a:t>
            </a:r>
            <a:r>
              <a:rPr lang="de-DE" dirty="0"/>
              <a:t>inkl. Teilnahme an der Planspiel-Börse-Gala sowie einem interessanten Rahmenprogramm (Termin: </a:t>
            </a:r>
            <a:r>
              <a:rPr lang="de-DE" dirty="0" smtClean="0"/>
              <a:t>März 2021).</a:t>
            </a:r>
            <a:endParaRPr lang="de-DE" dirty="0"/>
          </a:p>
          <a:p>
            <a:r>
              <a:rPr lang="de-DE" dirty="0" smtClean="0"/>
              <a:t>Der Bundessieger in der Depotgesamtwertung fährt zusätzlich zum European Event nach Lyon und trifft dort die </a:t>
            </a:r>
            <a:r>
              <a:rPr lang="de-DE" dirty="0"/>
              <a:t>besten Schülerteams </a:t>
            </a:r>
            <a:r>
              <a:rPr lang="de-DE" dirty="0" smtClean="0"/>
              <a:t>aus den anderen europäischen Teilnehmerländern. (Termin: März 2021)</a:t>
            </a:r>
            <a:endParaRPr lang="de-DE" dirty="0"/>
          </a:p>
          <a:p>
            <a:r>
              <a:rPr lang="de-DE" dirty="0"/>
              <a:t>Die Schulen der Siegerteam erhalten zusätzlich einen zweckgebundenen Schulpreis (Aktionstag zur finanziellen Bildung)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Schüler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Preise für die Deutschlandsieger</a:t>
            </a:r>
          </a:p>
        </p:txBody>
      </p:sp>
    </p:spTree>
    <p:extLst>
      <p:ext uri="{BB962C8B-B14F-4D97-AF65-F5344CB8AC3E}">
        <p14:creationId xmlns:p14="http://schemas.microsoft.com/office/powerpoint/2010/main" val="319144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Folgt uns auf…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099026" y="732047"/>
            <a:ext cx="2700000" cy="2700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04788" lvl="1" indent="-1825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2225"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endParaRPr lang="pt-BR" sz="1600" dirty="0">
              <a:solidFill>
                <a:schemeClr val="tx1"/>
              </a:solidFill>
            </a:endParaRPr>
          </a:p>
          <a:p>
            <a:pPr marL="204788" lvl="1" indent="-1825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2225"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de-DE" sz="1400" dirty="0">
                <a:solidFill>
                  <a:schemeClr val="tx2"/>
                </a:solidFill>
              </a:rPr>
              <a:t>facebook.com/</a:t>
            </a:r>
            <a:r>
              <a:rPr lang="de-DE" sz="1400" dirty="0" err="1">
                <a:solidFill>
                  <a:schemeClr val="tx2"/>
                </a:solidFill>
              </a:rPr>
              <a:t>planspielboerse</a:t>
            </a:r>
            <a:endParaRPr lang="de-DE" sz="1400" dirty="0">
              <a:solidFill>
                <a:schemeClr val="tx2"/>
              </a:solidFill>
            </a:endParaRP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Community, um sich auszutauschen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Aktuelle Infos und Hinweise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Beantwortung von Fragen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3193306" y="754159"/>
            <a:ext cx="2700000" cy="2700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04788" lvl="1" indent="-1825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2225"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endParaRPr lang="pt-BR" sz="1600" dirty="0">
              <a:solidFill>
                <a:schemeClr val="tx1"/>
              </a:solidFill>
            </a:endParaRPr>
          </a:p>
          <a:p>
            <a:pPr marL="204788" lvl="1" indent="-1825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2225"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de-DE" sz="1400" dirty="0" err="1">
                <a:solidFill>
                  <a:schemeClr val="tx2"/>
                </a:solidFill>
              </a:rPr>
              <a:t>instagram</a:t>
            </a:r>
            <a:r>
              <a:rPr lang="de-DE" sz="1400" dirty="0">
                <a:solidFill>
                  <a:schemeClr val="tx2"/>
                </a:solidFill>
              </a:rPr>
              <a:t>/</a:t>
            </a:r>
            <a:r>
              <a:rPr lang="de-DE" sz="1400" dirty="0" err="1">
                <a:solidFill>
                  <a:schemeClr val="tx2"/>
                </a:solidFill>
              </a:rPr>
              <a:t>planspielboerse</a:t>
            </a:r>
            <a:endParaRPr lang="de-DE" sz="1400" dirty="0">
              <a:solidFill>
                <a:schemeClr val="tx2"/>
              </a:solidFill>
            </a:endParaRP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News und Infos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Aktuelle Kampagnen und Spiele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Bilder und Videos</a:t>
            </a:r>
          </a:p>
        </p:txBody>
      </p:sp>
      <p:sp>
        <p:nvSpPr>
          <p:cNvPr id="15" name="Rechteck 14"/>
          <p:cNvSpPr/>
          <p:nvPr/>
        </p:nvSpPr>
        <p:spPr>
          <a:xfrm>
            <a:off x="6239334" y="867146"/>
            <a:ext cx="2412000" cy="585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/>
              <a:t>… </a:t>
            </a:r>
            <a:r>
              <a:rPr lang="de-DE" sz="1600" dirty="0" err="1"/>
              <a:t>facebook</a:t>
            </a:r>
            <a:r>
              <a:rPr lang="de-DE" sz="1600" dirty="0"/>
              <a:t>  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8144952" y="992564"/>
            <a:ext cx="334228" cy="334228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78000"/>
              </a:prstClr>
            </a:outerShdw>
          </a:effectLst>
        </p:spPr>
      </p:pic>
      <p:sp>
        <p:nvSpPr>
          <p:cNvPr id="17" name="Rechteck 16"/>
          <p:cNvSpPr/>
          <p:nvPr/>
        </p:nvSpPr>
        <p:spPr>
          <a:xfrm>
            <a:off x="3183002" y="3568848"/>
            <a:ext cx="2700000" cy="26947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04788" lvl="1" indent="-1825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2225"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endParaRPr lang="pt-BR" sz="1600" dirty="0">
              <a:solidFill>
                <a:schemeClr val="tx1"/>
              </a:solidFill>
            </a:endParaRPr>
          </a:p>
          <a:p>
            <a:pPr marL="204788" lvl="1" indent="-1825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2225"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de-DE" sz="1400" dirty="0">
                <a:solidFill>
                  <a:schemeClr val="tx2"/>
                </a:solidFill>
              </a:rPr>
              <a:t>twitter.com/</a:t>
            </a:r>
            <a:r>
              <a:rPr lang="de-DE" sz="1400" dirty="0" err="1">
                <a:solidFill>
                  <a:schemeClr val="tx2"/>
                </a:solidFill>
              </a:rPr>
              <a:t>planspielboerse</a:t>
            </a:r>
            <a:endParaRPr lang="de-DE" sz="1400" dirty="0">
              <a:solidFill>
                <a:schemeClr val="tx2"/>
              </a:solidFill>
            </a:endParaRP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Aktuelle Spielstände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Neues zu Unternehmen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Interessante Verlinkung zu Börsenthemen</a:t>
            </a:r>
            <a:endParaRPr lang="pt-BR" sz="1600" kern="100" dirty="0">
              <a:solidFill>
                <a:schemeClr val="accent2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337306" y="3703947"/>
            <a:ext cx="2412000" cy="585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/>
              <a:t>… </a:t>
            </a:r>
            <a:r>
              <a:rPr lang="de-DE" sz="1600" dirty="0" err="1"/>
              <a:t>twitter</a:t>
            </a:r>
            <a:endParaRPr lang="de-DE" sz="1600" dirty="0"/>
          </a:p>
        </p:txBody>
      </p:sp>
      <p:sp>
        <p:nvSpPr>
          <p:cNvPr id="19" name="Rechteck 18"/>
          <p:cNvSpPr/>
          <p:nvPr/>
        </p:nvSpPr>
        <p:spPr>
          <a:xfrm>
            <a:off x="6099026" y="3562752"/>
            <a:ext cx="2700000" cy="2700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04788" lvl="1" indent="-1825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2225"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endParaRPr lang="pt-BR" sz="1600" dirty="0">
              <a:solidFill>
                <a:schemeClr val="tx1"/>
              </a:solidFill>
            </a:endParaRPr>
          </a:p>
          <a:p>
            <a:pPr marL="204788" lvl="1" indent="-1825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2225"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de-DE" sz="1600" dirty="0">
                <a:solidFill>
                  <a:schemeClr val="tx2"/>
                </a:solidFill>
              </a:rPr>
              <a:t>m.youtube.com/c/</a:t>
            </a:r>
            <a:r>
              <a:rPr lang="de-DE" sz="1600" dirty="0" err="1">
                <a:solidFill>
                  <a:schemeClr val="tx2"/>
                </a:solidFill>
              </a:rPr>
              <a:t>PlanspielBörseChannel</a:t>
            </a:r>
            <a:endParaRPr lang="de-DE" sz="1600" dirty="0">
              <a:solidFill>
                <a:schemeClr val="accent4"/>
              </a:solidFill>
            </a:endParaRP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 err="1">
                <a:solidFill>
                  <a:schemeClr val="accent2"/>
                </a:solidFill>
              </a:rPr>
              <a:t>Erklärfilme</a:t>
            </a:r>
            <a:endParaRPr lang="de-DE" sz="1600" kern="100" dirty="0">
              <a:solidFill>
                <a:schemeClr val="accent2"/>
              </a:solidFill>
            </a:endParaRP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Interviews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accent2"/>
                </a:solidFill>
              </a:rPr>
              <a:t>Videos</a:t>
            </a:r>
            <a:endParaRPr lang="pt-BR" sz="1600" kern="100" dirty="0">
              <a:solidFill>
                <a:schemeClr val="accent2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253330" y="3697851"/>
            <a:ext cx="2412000" cy="585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/>
              <a:t>… </a:t>
            </a:r>
            <a:r>
              <a:rPr lang="de-DE" sz="1600" dirty="0" err="1"/>
              <a:t>youtube</a:t>
            </a:r>
            <a:endParaRPr lang="de-DE" sz="16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64" y="3823269"/>
            <a:ext cx="351942" cy="35194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8185823" y="3814694"/>
            <a:ext cx="351377" cy="351377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78000"/>
              </a:prstClr>
            </a:outerShdw>
          </a:effectLst>
        </p:spPr>
      </p:pic>
      <p:sp>
        <p:nvSpPr>
          <p:cNvPr id="23" name="Rechteck 22"/>
          <p:cNvSpPr/>
          <p:nvPr/>
        </p:nvSpPr>
        <p:spPr>
          <a:xfrm>
            <a:off x="3327002" y="906347"/>
            <a:ext cx="2412000" cy="585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/>
              <a:t>… </a:t>
            </a:r>
            <a:r>
              <a:rPr lang="de-DE" sz="1600" dirty="0" err="1"/>
              <a:t>instagram</a:t>
            </a:r>
            <a:endParaRPr lang="de-DE" sz="16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52" y="906347"/>
            <a:ext cx="594000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© 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Schüler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52800" y="407880"/>
            <a:ext cx="8435600" cy="4636800"/>
          </a:xfrm>
        </p:spPr>
        <p:txBody>
          <a:bodyPr/>
          <a:lstStyle/>
          <a:p>
            <a:r>
              <a:rPr lang="de-DE" dirty="0" smtClean="0"/>
              <a:t>Die Termine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6" y="1456452"/>
            <a:ext cx="8820000" cy="42100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099">
            <a:off x="6466846" y="4085210"/>
            <a:ext cx="2127082" cy="2082996"/>
          </a:xfrm>
          <a:prstGeom prst="rect">
            <a:avLst/>
          </a:prstGeom>
          <a:effectLst>
            <a:outerShdw dist="508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Rechteck 7"/>
          <p:cNvSpPr/>
          <p:nvPr/>
        </p:nvSpPr>
        <p:spPr>
          <a:xfrm rot="567121">
            <a:off x="6629408" y="4485727"/>
            <a:ext cx="1870326" cy="131568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de-DE" sz="1100" b="1" dirty="0">
                <a:solidFill>
                  <a:srgbClr val="FF0000"/>
                </a:solidFill>
              </a:rPr>
              <a:t>Tipp:</a:t>
            </a:r>
          </a:p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de-DE" sz="1100" b="1" dirty="0">
                <a:solidFill>
                  <a:srgbClr val="FF0000"/>
                </a:solidFill>
              </a:rPr>
              <a:t>Nutzt die Phase vor Spielbeginn, um euch mit den Regeln und den Unternehmen vertraut zu machen!</a:t>
            </a:r>
          </a:p>
        </p:txBody>
      </p:sp>
    </p:spTree>
    <p:extLst>
      <p:ext uri="{BB962C8B-B14F-4D97-AF65-F5344CB8AC3E}">
        <p14:creationId xmlns:p14="http://schemas.microsoft.com/office/powerpoint/2010/main" val="104730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5568"/>
          <a:stretch>
            <a:fillRect/>
          </a:stretch>
        </p:blipFill>
        <p:spPr/>
      </p:pic>
      <p:sp>
        <p:nvSpPr>
          <p:cNvPr id="4" name="Textfeld 3"/>
          <p:cNvSpPr txBox="1"/>
          <p:nvPr/>
        </p:nvSpPr>
        <p:spPr>
          <a:xfrm>
            <a:off x="324852" y="1335506"/>
            <a:ext cx="3501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Wir wünschen euch viel Spaß und Erfolg beim Planspiel Börse 2020!</a:t>
            </a:r>
          </a:p>
        </p:txBody>
      </p:sp>
    </p:spTree>
    <p:extLst>
      <p:ext uri="{BB962C8B-B14F-4D97-AF65-F5344CB8AC3E}">
        <p14:creationId xmlns:p14="http://schemas.microsoft.com/office/powerpoint/2010/main" val="294397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Noch Fragen?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Das Planspiel-Börse-Team unserer Sparkasse hilft gerne:</a:t>
            </a:r>
          </a:p>
          <a:p>
            <a:r>
              <a:rPr lang="de-DE" dirty="0"/>
              <a:t>Name: </a:t>
            </a:r>
            <a:r>
              <a:rPr lang="de-DE" dirty="0" smtClean="0">
                <a:solidFill>
                  <a:srgbClr val="FF0000"/>
                </a:solidFill>
              </a:rPr>
              <a:t>Michael Krause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Tel.: </a:t>
            </a:r>
            <a:r>
              <a:rPr lang="de-DE" dirty="0" smtClean="0">
                <a:solidFill>
                  <a:srgbClr val="FF0000"/>
                </a:solidFill>
              </a:rPr>
              <a:t>02307 / 821 - 270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/>
              <a:t>E-Mail</a:t>
            </a:r>
            <a:r>
              <a:rPr lang="de-DE" dirty="0"/>
              <a:t>: </a:t>
            </a:r>
            <a:r>
              <a:rPr lang="de-DE" dirty="0" smtClean="0">
                <a:solidFill>
                  <a:srgbClr val="FF0000"/>
                </a:solidFill>
              </a:rPr>
              <a:t>planspiel-boerse@spk-bergkamen-boenen.de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55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dieser Unterlage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Die in dieser Präsentation enthaltenen Texte, Abbildungen und Logos wurden für den Gebrauch im Zusammenhang mit dem Planspiel Börse </a:t>
            </a:r>
            <a:r>
              <a:rPr lang="de-DE" dirty="0" smtClean="0"/>
              <a:t>2020 erstellt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Eine Verwendung außerhalb des Planspiels Börse ist nur mit schriftlicher Genehmigung des Deutschen Sparkassenverlags (Sparkassen-Börsenspiel-Zentrale) gestattet.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095084" y="292537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rgbClr val="FF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FF0000"/>
                  </a:fgClr>
                  <a:bgClr>
                    <a:srgbClr val="FF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F0000">
                      <a:lumMod val="75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9" name="Rechteck 8"/>
          <p:cNvSpPr/>
          <p:nvPr/>
        </p:nvSpPr>
        <p:spPr>
          <a:xfrm>
            <a:off x="1255292" y="314734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§</a:t>
            </a:r>
          </a:p>
        </p:txBody>
      </p:sp>
      <p:sp>
        <p:nvSpPr>
          <p:cNvPr id="10" name="Rechteck 9"/>
          <p:cNvSpPr/>
          <p:nvPr/>
        </p:nvSpPr>
        <p:spPr>
          <a:xfrm>
            <a:off x="3495822" y="45607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Deutscher Sparkassen Verlag GmbH</a:t>
            </a:r>
          </a:p>
          <a:p>
            <a:r>
              <a:rPr lang="de-DE" sz="1200" dirty="0">
                <a:solidFill>
                  <a:schemeClr val="accent2"/>
                </a:solidFill>
              </a:rPr>
              <a:t>Sparkassen-Börsenspiel-Zentrale</a:t>
            </a:r>
          </a:p>
          <a:p>
            <a:r>
              <a:rPr lang="de-DE" sz="1200" dirty="0">
                <a:solidFill>
                  <a:schemeClr val="accent2"/>
                </a:solidFill>
              </a:rPr>
              <a:t>Postfach 80 01 20</a:t>
            </a:r>
            <a:br>
              <a:rPr lang="de-DE" sz="1200" dirty="0">
                <a:solidFill>
                  <a:schemeClr val="accent2"/>
                </a:solidFill>
              </a:rPr>
            </a:br>
            <a:r>
              <a:rPr lang="de-DE" sz="1200" dirty="0">
                <a:solidFill>
                  <a:schemeClr val="accent2"/>
                </a:solidFill>
              </a:rPr>
              <a:t>70501 Stuttgart</a:t>
            </a:r>
          </a:p>
          <a:p>
            <a:r>
              <a:rPr lang="de-DE" sz="1200" dirty="0">
                <a:solidFill>
                  <a:schemeClr val="accent2"/>
                </a:solidFill>
              </a:rPr>
              <a:t>Telefon: +49 711 782-23232</a:t>
            </a:r>
            <a:br>
              <a:rPr lang="de-DE" sz="1200" dirty="0">
                <a:solidFill>
                  <a:schemeClr val="accent2"/>
                </a:solidFill>
              </a:rPr>
            </a:br>
            <a:r>
              <a:rPr lang="de-DE" sz="1200" dirty="0">
                <a:solidFill>
                  <a:schemeClr val="accent2"/>
                </a:solidFill>
              </a:rPr>
              <a:t>E-Mail: zentrale@planspiel-boerse.de</a:t>
            </a:r>
          </a:p>
        </p:txBody>
      </p:sp>
    </p:spTree>
    <p:extLst>
      <p:ext uri="{BB962C8B-B14F-4D97-AF65-F5344CB8AC3E}">
        <p14:creationId xmlns:p14="http://schemas.microsoft.com/office/powerpoint/2010/main" val="104886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das Planspiel Börse?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Das Ziel:</a:t>
            </a:r>
          </a:p>
          <a:p>
            <a:r>
              <a:rPr lang="de-DE" dirty="0"/>
              <a:t>Vermehren des Startkapitals durch geschickte Anlage und Umbuchungen</a:t>
            </a:r>
          </a:p>
          <a:p>
            <a:r>
              <a:rPr lang="de-DE" dirty="0"/>
              <a:t>Nachhaltigkeitsstrategien entwickeln durch Investieren in nachhaltige Wertpapiere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Die handelbaren Wertpapiere:</a:t>
            </a:r>
          </a:p>
          <a:p>
            <a:r>
              <a:rPr lang="de-DE" dirty="0"/>
              <a:t>Nationale und internationale Aktien, Investmentfonds und festverzinsliche </a:t>
            </a:r>
            <a:r>
              <a:rPr lang="de-DE" dirty="0" smtClean="0"/>
              <a:t>Wertpapiere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Das Startkapital:</a:t>
            </a:r>
          </a:p>
          <a:p>
            <a:r>
              <a:rPr lang="de-DE" dirty="0"/>
              <a:t>50.000 Euro virtuelles Guthaben je Depot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33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gelangt ihr zum Planspiel Börse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 smtClean="0"/>
              <a:t>www.planspiel-boerse.de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o</a:t>
            </a:r>
            <a:r>
              <a:rPr lang="de-DE" dirty="0" smtClean="0"/>
              <a:t>der</a:t>
            </a:r>
          </a:p>
          <a:p>
            <a:pPr marL="0" indent="0">
              <a:buNone/>
            </a:pPr>
            <a:r>
              <a:rPr lang="de-DE" dirty="0"/>
              <a:t>ü</a:t>
            </a:r>
            <a:r>
              <a:rPr lang="de-DE" dirty="0" smtClean="0"/>
              <a:t>ber die Planspiel-Börse-App: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Registrierung des Teams</a:t>
            </a:r>
          </a:p>
          <a:p>
            <a:r>
              <a:rPr lang="de-DE" dirty="0" smtClean="0"/>
              <a:t>Zugang zum passwortgeschützten Bereich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43" y="2817680"/>
            <a:ext cx="5328000" cy="25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meldet ihr euch an?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352381" y="3837136"/>
            <a:ext cx="8654886" cy="2227200"/>
          </a:xfrm>
        </p:spPr>
        <p:txBody>
          <a:bodyPr/>
          <a:lstStyle/>
          <a:p>
            <a:r>
              <a:rPr lang="de-DE" dirty="0" smtClean="0"/>
              <a:t>Registrierung </a:t>
            </a:r>
            <a:r>
              <a:rPr lang="de-DE" dirty="0"/>
              <a:t>ab </a:t>
            </a:r>
            <a:r>
              <a:rPr lang="de-DE" dirty="0" smtClean="0"/>
              <a:t>1. </a:t>
            </a:r>
            <a:r>
              <a:rPr lang="de-DE" dirty="0"/>
              <a:t>September </a:t>
            </a:r>
            <a:r>
              <a:rPr lang="de-DE" dirty="0" smtClean="0"/>
              <a:t>2020 </a:t>
            </a:r>
            <a:r>
              <a:rPr lang="de-DE" dirty="0"/>
              <a:t>im Internet über </a:t>
            </a:r>
            <a:r>
              <a:rPr lang="de-DE" dirty="0" smtClean="0">
                <a:hlinkClick r:id="rId2"/>
              </a:rPr>
              <a:t>www.planspiel-boerse.de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cs typeface="Arial" charset="0"/>
              </a:rPr>
              <a:t>Ein </a:t>
            </a:r>
            <a:r>
              <a:rPr lang="de-DE" dirty="0">
                <a:cs typeface="Arial" charset="0"/>
              </a:rPr>
              <a:t>Mitspieler eröffnet das Depot, erfasst die Grunddaten, die Teamstärke sowie seine eigenen persönlichen Daten. </a:t>
            </a:r>
            <a:r>
              <a:rPr lang="de-DE" u="sng" dirty="0">
                <a:cs typeface="Arial" charset="0"/>
              </a:rPr>
              <a:t>Seine E-Mail-Adresse bestätigt er in seinem E-Mail-Account.</a:t>
            </a:r>
          </a:p>
          <a:p>
            <a:r>
              <a:rPr lang="de-DE" dirty="0">
                <a:cs typeface="Arial" charset="0"/>
              </a:rPr>
              <a:t>Zuletzt versendet er Einladungslinks an seine Mitspieler. Diese erfassen dann auch ihre persönlichen Daten. </a:t>
            </a:r>
            <a:endParaRPr lang="de-DE" dirty="0" smtClean="0">
              <a:cs typeface="Arial" charset="0"/>
            </a:endParaRPr>
          </a:p>
          <a:p>
            <a:r>
              <a:rPr lang="de-DE" dirty="0" smtClean="0">
                <a:cs typeface="Arial" charset="0"/>
              </a:rPr>
              <a:t>Sobald </a:t>
            </a:r>
            <a:r>
              <a:rPr lang="de-DE" dirty="0">
                <a:cs typeface="Arial" charset="0"/>
              </a:rPr>
              <a:t>alle Mitglieder sich </a:t>
            </a:r>
            <a:r>
              <a:rPr lang="de-DE" u="sng" dirty="0">
                <a:cs typeface="Arial" charset="0"/>
              </a:rPr>
              <a:t>komplett</a:t>
            </a:r>
            <a:r>
              <a:rPr lang="de-DE" dirty="0">
                <a:cs typeface="Arial" charset="0"/>
              </a:rPr>
              <a:t> registriert haben, wird die Registrierung automatisch an die Sparkasse geschickt. Bestätigung der Depoteröffnung erfolgt per E-Mail.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Schüler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2381" y="1700672"/>
            <a:ext cx="2347200" cy="979200"/>
          </a:xfrm>
        </p:spPr>
        <p:txBody>
          <a:bodyPr/>
          <a:lstStyle/>
          <a:p>
            <a:r>
              <a:rPr lang="de-DE" dirty="0"/>
              <a:t>Auch über </a:t>
            </a:r>
            <a:r>
              <a:rPr lang="de-DE" dirty="0" smtClean="0"/>
              <a:t>die App möglich!</a:t>
            </a:r>
          </a:p>
          <a:p>
            <a:endParaRPr lang="de-DE" dirty="0"/>
          </a:p>
          <a:p>
            <a:r>
              <a:rPr lang="de-DE" dirty="0" smtClean="0"/>
              <a:t>Registrierungsschluss: 11. November 2020!</a:t>
            </a:r>
            <a:endParaRPr lang="de-DE" dirty="0"/>
          </a:p>
          <a:p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12" y="179341"/>
            <a:ext cx="3384000" cy="1618876"/>
          </a:xfrm>
          <a:prstGeom prst="rect">
            <a:avLst/>
          </a:prstGeom>
        </p:spPr>
      </p:pic>
      <p:cxnSp>
        <p:nvCxnSpPr>
          <p:cNvPr id="30" name="Gerade Verbindung mit Pfeil 29"/>
          <p:cNvCxnSpPr/>
          <p:nvPr/>
        </p:nvCxnSpPr>
        <p:spPr>
          <a:xfrm>
            <a:off x="5466944" y="366306"/>
            <a:ext cx="2013626" cy="10109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5466944" y="1377244"/>
            <a:ext cx="3456000" cy="2372976"/>
            <a:chOff x="5466944" y="1377244"/>
            <a:chExt cx="3456000" cy="237297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944" y="1377244"/>
              <a:ext cx="3456000" cy="237297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6322574" y="2982582"/>
              <a:ext cx="1040860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700" dirty="0" smtClean="0">
                  <a:solidFill>
                    <a:schemeClr val="accent2"/>
                  </a:solidFill>
                  <a:latin typeface="Sparkasse Lt" panose="020B0500050602020204" pitchFamily="34" charset="0"/>
                  <a:ea typeface="Sparkasse Semilight" pitchFamily="2" charset="0"/>
                </a:rPr>
                <a:t>Planspiel Börse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25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© 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Schüler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50377" y="247828"/>
            <a:ext cx="81954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Sparkasse Head" panose="020B0804050602020204" pitchFamily="34" charset="0"/>
              </a:rPr>
              <a:t>Die Registrierung – der Ablauf 	</a:t>
            </a:r>
            <a:endParaRPr lang="de-DE" sz="1200" dirty="0" smtClean="0">
              <a:solidFill>
                <a:srgbClr val="FF0000"/>
              </a:solidFill>
              <a:latin typeface="Sparkasse Head" panose="020B08040506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0377" y="2747160"/>
            <a:ext cx="360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  <a:hlinkClick r:id="rId2"/>
              </a:rPr>
              <a:t>www.planspiel-boerse.de</a:t>
            </a:r>
            <a:r>
              <a:rPr lang="de-DE" sz="1600" dirty="0" smtClean="0">
                <a:solidFill>
                  <a:schemeClr val="accent2"/>
                </a:solidFill>
              </a:rPr>
              <a:t> aufrufen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0377" y="5188648"/>
            <a:ext cx="383085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Registrierungscode eingeben</a:t>
            </a:r>
          </a:p>
          <a:p>
            <a:r>
              <a:rPr lang="de-DE" sz="1600" i="1" dirty="0">
                <a:solidFill>
                  <a:schemeClr val="accent2"/>
                </a:solidFill>
              </a:rPr>
              <a:t>o</a:t>
            </a:r>
            <a:r>
              <a:rPr lang="de-DE" sz="1600" i="1" dirty="0" smtClean="0">
                <a:solidFill>
                  <a:schemeClr val="accent2"/>
                </a:solidFill>
              </a:rPr>
              <a:t>der</a:t>
            </a:r>
          </a:p>
          <a:p>
            <a:r>
              <a:rPr lang="de-DE" sz="1600" dirty="0">
                <a:solidFill>
                  <a:schemeClr val="accent2"/>
                </a:solidFill>
              </a:rPr>
              <a:t>Suche über PLZ bzw. Ort, Auswahl der Sparkasse und des </a:t>
            </a:r>
            <a:r>
              <a:rPr lang="de-DE" sz="1600" dirty="0" smtClean="0">
                <a:solidFill>
                  <a:schemeClr val="accent2"/>
                </a:solidFill>
              </a:rPr>
              <a:t>Wettbewerbs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206584" y="2756124"/>
            <a:ext cx="386932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1. Grunddaten (nur erstes Teammitglied)</a:t>
            </a:r>
          </a:p>
          <a:p>
            <a:r>
              <a:rPr lang="de-DE" sz="1600" dirty="0" smtClean="0">
                <a:solidFill>
                  <a:schemeClr val="accent2"/>
                </a:solidFill>
              </a:rPr>
              <a:t>2. Teilnehmerdaten (</a:t>
            </a:r>
            <a:r>
              <a:rPr lang="de-DE" sz="1600" dirty="0">
                <a:solidFill>
                  <a:schemeClr val="accent2"/>
                </a:solidFill>
              </a:rPr>
              <a:t>jedes Teammitglied inkl. Bestätigung der E-Mail-Adresse</a:t>
            </a:r>
            <a:r>
              <a:rPr lang="de-DE" sz="1600" dirty="0" smtClean="0">
                <a:solidFill>
                  <a:schemeClr val="accent2"/>
                </a:solidFill>
              </a:rPr>
              <a:t>!)</a:t>
            </a:r>
          </a:p>
          <a:p>
            <a:r>
              <a:rPr lang="de-DE" sz="1600" dirty="0">
                <a:solidFill>
                  <a:schemeClr val="accent2"/>
                </a:solidFill>
              </a:rPr>
              <a:t>3. </a:t>
            </a:r>
            <a:r>
              <a:rPr lang="de-DE" sz="1600" dirty="0" smtClean="0">
                <a:solidFill>
                  <a:schemeClr val="accent2"/>
                </a:solidFill>
              </a:rPr>
              <a:t>Teamdaten Inkl</a:t>
            </a:r>
            <a:r>
              <a:rPr lang="de-DE" sz="1600" dirty="0">
                <a:solidFill>
                  <a:schemeClr val="accent2"/>
                </a:solidFill>
              </a:rPr>
              <a:t>. Versenden des </a:t>
            </a:r>
            <a:r>
              <a:rPr lang="de-DE" sz="1600" dirty="0" smtClean="0">
                <a:solidFill>
                  <a:schemeClr val="accent2"/>
                </a:solidFill>
              </a:rPr>
              <a:t>Einladungslinks; Inkl</a:t>
            </a:r>
            <a:r>
              <a:rPr lang="de-DE" sz="1600" dirty="0">
                <a:solidFill>
                  <a:schemeClr val="accent2"/>
                </a:solidFill>
              </a:rPr>
              <a:t>. Versenden des Links an Erziehungsberechtigten</a:t>
            </a:r>
          </a:p>
          <a:p>
            <a:endParaRPr lang="de-DE" sz="1600" dirty="0" smtClean="0">
              <a:solidFill>
                <a:schemeClr val="accent2"/>
              </a:solidFill>
            </a:endParaRPr>
          </a:p>
          <a:p>
            <a:endParaRPr lang="de-DE" sz="1600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endParaRPr lang="de-DE" sz="1600" dirty="0" smtClean="0">
              <a:solidFill>
                <a:schemeClr val="accent2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182712" y="5188648"/>
            <a:ext cx="35761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Wenn Registrierung vollständig ist: Sparkasse prüft Daten und schaltet das Depot frei!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7" y="905979"/>
            <a:ext cx="3600000" cy="171836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12" y="876612"/>
            <a:ext cx="3600000" cy="1710733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350377" y="3289903"/>
            <a:ext cx="3600000" cy="1750483"/>
            <a:chOff x="350377" y="3289903"/>
            <a:chExt cx="3600000" cy="1750483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77" y="3289903"/>
              <a:ext cx="3600000" cy="1750483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881434" y="3871609"/>
              <a:ext cx="928316" cy="138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dirty="0" smtClean="0">
                  <a:solidFill>
                    <a:srgbClr val="FF0000"/>
                  </a:solidFill>
                </a:rPr>
                <a:t>Registrierung</a:t>
              </a:r>
            </a:p>
          </p:txBody>
        </p:sp>
      </p:grpSp>
      <p:sp>
        <p:nvSpPr>
          <p:cNvPr id="13" name="Pfeil nach unten 12"/>
          <p:cNvSpPr/>
          <p:nvPr/>
        </p:nvSpPr>
        <p:spPr>
          <a:xfrm>
            <a:off x="1879600" y="3041650"/>
            <a:ext cx="184150" cy="1905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oben 13"/>
          <p:cNvSpPr/>
          <p:nvPr/>
        </p:nvSpPr>
        <p:spPr>
          <a:xfrm rot="3526424">
            <a:off x="4419111" y="2243433"/>
            <a:ext cx="281310" cy="139432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40400" y="2197100"/>
            <a:ext cx="246616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accent2"/>
                </a:solidFill>
              </a:rPr>
              <a:t>Hier öffnet sich ab 1. September 2020 </a:t>
            </a:r>
          </a:p>
          <a:p>
            <a:pPr algn="ctr"/>
            <a:r>
              <a:rPr lang="de-DE" sz="900" dirty="0" smtClean="0">
                <a:solidFill>
                  <a:schemeClr val="accent2"/>
                </a:solidFill>
              </a:rPr>
              <a:t>das Registrierungsformular</a:t>
            </a:r>
          </a:p>
        </p:txBody>
      </p:sp>
      <p:sp>
        <p:nvSpPr>
          <p:cNvPr id="20" name="Pfeil nach unten 19"/>
          <p:cNvSpPr/>
          <p:nvPr/>
        </p:nvSpPr>
        <p:spPr>
          <a:xfrm>
            <a:off x="6709144" y="4242391"/>
            <a:ext cx="318977" cy="94625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4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Einverständniseines Erziehungs-berechtigten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411384" y="465609"/>
            <a:ext cx="5617205" cy="99743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Nach dem aktuellen Datenschutzgesetz benötigen alle Teilnehmenden, die bei der Registrierung noch nicht 16 Jahre alt sind, das Einverständnis eines Erziehungsberechtigten.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rgbClr val="FF0000"/>
                </a:solidFill>
              </a:rPr>
              <a:t> Es gibt drei Wege, dies einfach und schnell zu erledigen!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355112" y="3537456"/>
            <a:ext cx="8427600" cy="246720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Informationen und Online-Formular auf der Planspiel-Börse-Internetseite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Vorabzustimmung; </a:t>
            </a:r>
            <a:r>
              <a:rPr lang="de-DE" dirty="0" err="1"/>
              <a:t>Matching</a:t>
            </a:r>
            <a:r>
              <a:rPr lang="de-DE" dirty="0"/>
              <a:t> bei der Anmeldung mit dem Datensatz des Jugendlichen</a:t>
            </a:r>
          </a:p>
          <a:p>
            <a:r>
              <a:rPr lang="de-DE" dirty="0"/>
              <a:t>Download eines Formulars im Registrierungsbereich: Manuelles Ausfüllen des Formulars, Formular muss fotografiert/gescannt und hochgeladen werden.</a:t>
            </a:r>
          </a:p>
          <a:p>
            <a:r>
              <a:rPr lang="de-DE" dirty="0"/>
              <a:t>Link im Registrierungsbereich: die Teilnehmenden schicken per Mail/ WhatsApp eine Nachricht an ihre Erziehungsberechtigten, diese klicken den darin befindlichen Link zur Bestätigung an.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Hinweis aus den Spielregeln: „Einen Anspruch auf Preise haben nur Teilnehmende und Teams mit korrekten Registrierungsdaten.“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Schüler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6" y="1564248"/>
            <a:ext cx="443161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Spielregeln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Alle Wertpapiere sind jeweils einem Börsenplatz zugeordnet. Abrechnung </a:t>
            </a:r>
            <a:r>
              <a:rPr lang="de-DE" dirty="0"/>
              <a:t>aller </a:t>
            </a:r>
            <a:r>
              <a:rPr lang="de-DE" dirty="0" smtClean="0"/>
              <a:t>Aufträge/Orders </a:t>
            </a:r>
            <a:r>
              <a:rPr lang="de-DE" dirty="0"/>
              <a:t>zum nächsten festgestellten </a:t>
            </a:r>
            <a:r>
              <a:rPr lang="de-DE" dirty="0" smtClean="0"/>
              <a:t>Kurs des jeweiligen Börsenplatzes nach Erfassung</a:t>
            </a:r>
            <a:endParaRPr lang="de-DE" dirty="0"/>
          </a:p>
          <a:p>
            <a:r>
              <a:rPr lang="de-DE" dirty="0"/>
              <a:t>Drei umsatzrelevante Aufträge zur Qualifikation erforderlich. </a:t>
            </a:r>
            <a:r>
              <a:rPr lang="de-DE" dirty="0" smtClean="0"/>
              <a:t>Abgabe </a:t>
            </a:r>
            <a:r>
              <a:rPr lang="de-DE" dirty="0"/>
              <a:t>bis 8</a:t>
            </a:r>
            <a:r>
              <a:rPr lang="de-DE" dirty="0" smtClean="0"/>
              <a:t>. </a:t>
            </a:r>
            <a:r>
              <a:rPr lang="de-DE" dirty="0"/>
              <a:t>Dezember </a:t>
            </a:r>
            <a:r>
              <a:rPr lang="de-DE" dirty="0" smtClean="0"/>
              <a:t>2020, </a:t>
            </a:r>
            <a:r>
              <a:rPr lang="de-DE" dirty="0"/>
              <a:t>11:00 Uhr</a:t>
            </a:r>
          </a:p>
          <a:p>
            <a:r>
              <a:rPr lang="de-DE" dirty="0"/>
              <a:t>Teilausführung möglich</a:t>
            </a:r>
          </a:p>
          <a:p>
            <a:r>
              <a:rPr lang="de-DE" dirty="0"/>
              <a:t>Limit- und </a:t>
            </a:r>
            <a:r>
              <a:rPr lang="de-DE" dirty="0" err="1"/>
              <a:t>Stop</a:t>
            </a:r>
            <a:r>
              <a:rPr lang="de-DE" dirty="0"/>
              <a:t>-Aufträge mit Laufzeiten bis 20 Börsentage oder nächsten Ultimo möglich</a:t>
            </a:r>
          </a:p>
          <a:p>
            <a:r>
              <a:rPr lang="de-DE" dirty="0"/>
              <a:t>Fünf Börsenplätze, 175 Wertpapiere</a:t>
            </a:r>
            <a:br>
              <a:rPr lang="de-DE" dirty="0"/>
            </a:br>
            <a:r>
              <a:rPr lang="de-DE" dirty="0"/>
              <a:t>Frankfurt/Madrid/Wien/Mailand (in Euro)</a:t>
            </a:r>
            <a:br>
              <a:rPr lang="de-DE" dirty="0"/>
            </a:br>
            <a:r>
              <a:rPr lang="de-DE" dirty="0"/>
              <a:t>Stockholm (in SEK)</a:t>
            </a:r>
          </a:p>
          <a:p>
            <a:r>
              <a:rPr lang="de-DE" dirty="0"/>
              <a:t>Maximal können 20.000 Euro je Wertpapier investiert werden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0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Spielregeln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Rund 30 Wertpapiere, die im </a:t>
            </a:r>
            <a:r>
              <a:rPr lang="de-DE" dirty="0" smtClean="0"/>
              <a:t>zugrundeliegenden Nachhaltigkeitsindex gelistet </a:t>
            </a:r>
            <a:r>
              <a:rPr lang="de-DE" dirty="0"/>
              <a:t>sind.</a:t>
            </a:r>
          </a:p>
          <a:p>
            <a:r>
              <a:rPr lang="de-DE" dirty="0"/>
              <a:t>Alle nachhaltigen Wertpapiere der Liste sind mit dem blau-grünen Nachhaltigkeitssymbol </a:t>
            </a:r>
            <a:r>
              <a:rPr lang="de-DE" dirty="0" smtClean="0"/>
              <a:t>gekennzeichnet.</a:t>
            </a:r>
            <a:endParaRPr lang="de-DE" dirty="0"/>
          </a:p>
          <a:p>
            <a:r>
              <a:rPr lang="de-DE" dirty="0"/>
              <a:t>Entscheidend ist der Nachhaltigkeitsertrag, d.h. der Gewinn/ Verlust, der mit diesen Wertpapieren erwirtschaftet wird.</a:t>
            </a:r>
          </a:p>
          <a:p>
            <a:r>
              <a:rPr lang="de-DE" dirty="0"/>
              <a:t>Zusätzlich zu den konventionellen Ranglisten werden für die Nachhaltigkeitsbewertung auf allen Ebenen Ranglisten errechnet.</a:t>
            </a:r>
          </a:p>
          <a:p>
            <a:r>
              <a:rPr lang="de-DE" dirty="0"/>
              <a:t>Die eigenen Platzierungen sind im Depot unter „Depotauswertung“ einsehbar.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Nachhaltigkeits-bewertung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03" y="4255745"/>
            <a:ext cx="1225963" cy="116454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04409" y="5600700"/>
            <a:ext cx="38550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Hinweis: Dieses Symbol weist euch auf Inhalte zum Thema Nachhaltigkeit hin.</a:t>
            </a:r>
          </a:p>
        </p:txBody>
      </p:sp>
    </p:spTree>
    <p:extLst>
      <p:ext uri="{BB962C8B-B14F-4D97-AF65-F5344CB8AC3E}">
        <p14:creationId xmlns:p14="http://schemas.microsoft.com/office/powerpoint/2010/main" val="172569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wichtige Infos?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Home: die aktuellsten Infos zu eurem Depotstand und vom Markt, eigene Platzierungen</a:t>
            </a:r>
          </a:p>
          <a:p>
            <a:r>
              <a:rPr lang="de-DE" dirty="0" smtClean="0"/>
              <a:t>Depot: Inhalt, Aufträge und Depotauswertungen auf einen Blick</a:t>
            </a:r>
            <a:endParaRPr lang="de-DE" dirty="0"/>
          </a:p>
          <a:p>
            <a:r>
              <a:rPr lang="de-DE" dirty="0" smtClean="0"/>
              <a:t>Markt: Wertpapiere inkl. aktuelle Kurs- und Marktinfos, Video-News und Nachrichten</a:t>
            </a:r>
            <a:endParaRPr lang="de-DE" dirty="0"/>
          </a:p>
          <a:p>
            <a:r>
              <a:rPr lang="de-DE" dirty="0" smtClean="0"/>
              <a:t>Wissen: Basiswissen, </a:t>
            </a:r>
            <a:r>
              <a:rPr lang="de-DE" dirty="0"/>
              <a:t>Börsenlexikon, Branchenberichte</a:t>
            </a:r>
          </a:p>
          <a:p>
            <a:r>
              <a:rPr lang="de-DE" dirty="0" smtClean="0"/>
              <a:t>Teamdaten, Spielregeln, Preise, Kontakt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Schüler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2382" y="1527897"/>
            <a:ext cx="2347200" cy="979200"/>
          </a:xfrm>
        </p:spPr>
        <p:txBody>
          <a:bodyPr/>
          <a:lstStyle/>
          <a:p>
            <a:r>
              <a:rPr lang="de-DE" dirty="0" smtClean="0"/>
              <a:t>Einloggen mit eigener Benutzerkennung – alle Infos  kompakt und direkt verfügbar!</a:t>
            </a:r>
            <a:endParaRPr lang="de-DE" dirty="0"/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66" y="243293"/>
            <a:ext cx="4464000" cy="29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4263"/>
      </p:ext>
    </p:extLst>
  </p:cSld>
  <p:clrMapOvr>
    <a:masterClrMapping/>
  </p:clrMapOvr>
</p:sld>
</file>

<file path=ppt/theme/theme1.xml><?xml version="1.0" encoding="utf-8"?>
<a:theme xmlns:a="http://schemas.openxmlformats.org/drawingml/2006/main" name="DSGV 4:3">
  <a:themeElements>
    <a:clrScheme name="DSGV farbig">
      <a:dk1>
        <a:sysClr val="windowText" lastClr="000000"/>
      </a:dk1>
      <a:lt1>
        <a:sysClr val="window" lastClr="FFFFFF"/>
      </a:lt1>
      <a:dk2>
        <a:srgbClr val="FF0000"/>
      </a:dk2>
      <a:lt2>
        <a:srgbClr val="D9D9D9"/>
      </a:lt2>
      <a:accent1>
        <a:srgbClr val="FF0000"/>
      </a:accent1>
      <a:accent2>
        <a:srgbClr val="666666"/>
      </a:accent2>
      <a:accent3>
        <a:srgbClr val="D9D9D9"/>
      </a:accent3>
      <a:accent4>
        <a:srgbClr val="000000"/>
      </a:accent4>
      <a:accent5>
        <a:srgbClr val="FFC900"/>
      </a:accent5>
      <a:accent6>
        <a:srgbClr val="FF8F00"/>
      </a:accent6>
      <a:hlink>
        <a:srgbClr val="9B348E"/>
      </a:hlink>
      <a:folHlink>
        <a:srgbClr val="2C57D2"/>
      </a:folHlink>
    </a:clrScheme>
    <a:fontScheme name="SPK_Schriften">
      <a:majorFont>
        <a:latin typeface="Sparkasse Head"/>
        <a:ea typeface=""/>
        <a:cs typeface=""/>
      </a:majorFont>
      <a:minorFont>
        <a:latin typeface="Sparkasse Rg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DSGV farbig">
        <a:dk1>
          <a:sysClr val="windowText" lastClr="000000"/>
        </a:dk1>
        <a:lt1>
          <a:sysClr val="window" lastClr="FFFFFF"/>
        </a:lt1>
        <a:dk2>
          <a:srgbClr val="FF0000"/>
        </a:dk2>
        <a:lt2>
          <a:srgbClr val="D9D9D9"/>
        </a:lt2>
        <a:accent1>
          <a:srgbClr val="FF0000"/>
        </a:accent1>
        <a:accent2>
          <a:srgbClr val="666666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  <a:extraClrScheme>
      <a:clrScheme name="DSGV grau">
        <a:dk1>
          <a:sysClr val="windowText" lastClr="000000"/>
        </a:dk1>
        <a:lt1>
          <a:sysClr val="window" lastClr="FFFFFF"/>
        </a:lt1>
        <a:dk2>
          <a:srgbClr val="4C4C4C"/>
        </a:dk2>
        <a:lt2>
          <a:srgbClr val="FFFFFF"/>
        </a:lt2>
        <a:accent1>
          <a:srgbClr val="CBCBCB"/>
        </a:accent1>
        <a:accent2>
          <a:srgbClr val="4C4C4C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</a:extraClrSchemeLst>
  <a:extLst>
    <a:ext uri="{05A4C25C-085E-4340-85A3-A5531E510DB2}">
      <thm15:themeFamily xmlns:thm15="http://schemas.microsoft.com/office/thememl/2012/main" name="PPT-Planspielboerse_Neutral_4zu3 .potx" id="{00FC0AA7-FA11-4205-9C0A-5B0D46B488F8}" vid="{A1384142-753D-4080-9322-458F681DB47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SGV farbig">
        <a:dk1>
          <a:sysClr val="windowText" lastClr="000000"/>
        </a:dk1>
        <a:lt1>
          <a:sysClr val="window" lastClr="FFFFFF"/>
        </a:lt1>
        <a:dk2>
          <a:srgbClr val="FF0000"/>
        </a:dk2>
        <a:lt2>
          <a:srgbClr val="D9D9D9"/>
        </a:lt2>
        <a:accent1>
          <a:srgbClr val="FF0000"/>
        </a:accent1>
        <a:accent2>
          <a:srgbClr val="666666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  <a:extraClrScheme>
      <a:clrScheme name="DSGV grau">
        <a:dk1>
          <a:sysClr val="windowText" lastClr="000000"/>
        </a:dk1>
        <a:lt1>
          <a:sysClr val="window" lastClr="FFFFFF"/>
        </a:lt1>
        <a:dk2>
          <a:srgbClr val="4C4C4C"/>
        </a:dk2>
        <a:lt2>
          <a:srgbClr val="FFFFFF"/>
        </a:lt2>
        <a:accent1>
          <a:srgbClr val="CBCBCB"/>
        </a:accent1>
        <a:accent2>
          <a:srgbClr val="4C4C4C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PPT-Planspielboerse_Neutral_4zu3 </Template>
  <TotalTime>0</TotalTime>
  <Words>1064</Words>
  <Application>Microsoft Office PowerPoint</Application>
  <PresentationFormat>Bildschirmpräsentation (4:3)</PresentationFormat>
  <Paragraphs>197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Sparkasse Lt</vt:lpstr>
      <vt:lpstr>Arial</vt:lpstr>
      <vt:lpstr>Sparkasse Rg</vt:lpstr>
      <vt:lpstr>Sparkasse Semilight</vt:lpstr>
      <vt:lpstr>Sparkasse Head</vt:lpstr>
      <vt:lpstr>Wingdings</vt:lpstr>
      <vt:lpstr>DSGV 4:3</vt:lpstr>
      <vt:lpstr>Herzlich willkommen</vt:lpstr>
      <vt:lpstr>Wie funktioniert das Planspiel Börse?</vt:lpstr>
      <vt:lpstr>So gelangt ihr zum Planspiel Börse</vt:lpstr>
      <vt:lpstr>Wie meldet ihr euch an?</vt:lpstr>
      <vt:lpstr>PowerPoint-Präsentation</vt:lpstr>
      <vt:lpstr>Das Einverständniseines Erziehungs-berechtigten</vt:lpstr>
      <vt:lpstr>Die wichtigsten Spielregeln</vt:lpstr>
      <vt:lpstr>Die wichtigsten Spielregeln</vt:lpstr>
      <vt:lpstr>Wo finde ich wichtige Infos?</vt:lpstr>
      <vt:lpstr>Wo finde ich wichtige Infos?</vt:lpstr>
      <vt:lpstr>Planspiel- Börse-App …</vt:lpstr>
      <vt:lpstr>Was gibt es zu gewinnen? </vt:lpstr>
      <vt:lpstr>Social Media</vt:lpstr>
      <vt:lpstr>PowerPoint-Präsentation</vt:lpstr>
      <vt:lpstr>PowerPoint-Präsentation</vt:lpstr>
      <vt:lpstr>Noch Fragen?</vt:lpstr>
      <vt:lpstr>Nutzung dieser Unterlage</vt:lpstr>
    </vt:vector>
  </TitlesOfParts>
  <Company>Deutscher Sparkassen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Aab, Holger</dc:creator>
  <cp:lastModifiedBy>Wetter Sara</cp:lastModifiedBy>
  <cp:revision>86</cp:revision>
  <dcterms:created xsi:type="dcterms:W3CDTF">2017-05-24T12:26:05Z</dcterms:created>
  <dcterms:modified xsi:type="dcterms:W3CDTF">2020-09-16T10:19:45Z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799916-e8b6-40a6-a6bf-513fbb66c6ed_Enabled">
    <vt:lpwstr>True</vt:lpwstr>
  </property>
  <property fmtid="{D5CDD505-2E9C-101B-9397-08002B2CF9AE}" pid="3" name="MSIP_Label_21799916-e8b6-40a6-a6bf-513fbb66c6ed_SiteId">
    <vt:lpwstr>3f9b2fc2-2122-4a25-96ca-781cf0359e8b</vt:lpwstr>
  </property>
  <property fmtid="{D5CDD505-2E9C-101B-9397-08002B2CF9AE}" pid="4" name="MSIP_Label_21799916-e8b6-40a6-a6bf-513fbb66c6ed_Owner">
    <vt:lpwstr>annette.emrath@dsv-gruppe.de</vt:lpwstr>
  </property>
  <property fmtid="{D5CDD505-2E9C-101B-9397-08002B2CF9AE}" pid="5" name="MSIP_Label_21799916-e8b6-40a6-a6bf-513fbb66c6ed_SetDate">
    <vt:lpwstr>2019-09-09T13:59:00.5148054Z</vt:lpwstr>
  </property>
  <property fmtid="{D5CDD505-2E9C-101B-9397-08002B2CF9AE}" pid="6" name="MSIP_Label_21799916-e8b6-40a6-a6bf-513fbb66c6ed_Name">
    <vt:lpwstr>Intern (V1)</vt:lpwstr>
  </property>
  <property fmtid="{D5CDD505-2E9C-101B-9397-08002B2CF9AE}" pid="7" name="MSIP_Label_21799916-e8b6-40a6-a6bf-513fbb66c6ed_Application">
    <vt:lpwstr>Microsoft Azure Information Protection</vt:lpwstr>
  </property>
  <property fmtid="{D5CDD505-2E9C-101B-9397-08002B2CF9AE}" pid="8" name="MSIP_Label_21799916-e8b6-40a6-a6bf-513fbb66c6ed_Extended_MSFT_Method">
    <vt:lpwstr>Automatic</vt:lpwstr>
  </property>
  <property fmtid="{D5CDD505-2E9C-101B-9397-08002B2CF9AE}" pid="9" name="Sensitivity">
    <vt:lpwstr>Intern (V1)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ReplaceDialog" visible="true"/>
      </mso:documentControls>
    </mso:qat>
  </mso:ribbon>
</mso:customUI>
</file>